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3"/>
  </p:notesMasterIdLst>
  <p:sldIdLst>
    <p:sldId id="259" r:id="rId2"/>
  </p:sldIdLst>
  <p:sldSz cx="51206400" cy="22677438"/>
  <p:notesSz cx="6858000" cy="9144000"/>
  <p:defaultTextStyle>
    <a:defPPr>
      <a:defRPr lang="en-US"/>
    </a:defPPr>
    <a:lvl1pPr marL="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1" autoAdjust="0"/>
    <p:restoredTop sz="94669"/>
  </p:normalViewPr>
  <p:slideViewPr>
    <p:cSldViewPr snapToGrid="0" snapToObjects="1" showGuides="1">
      <p:cViewPr>
        <p:scale>
          <a:sx n="20" d="100"/>
          <a:sy n="20" d="100"/>
        </p:scale>
        <p:origin x="492" y="246"/>
      </p:cViewPr>
      <p:guideLst>
        <p:guide orient="horz" pos="7095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74320" cy="27432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E7888-13BD-EB4A-8F0A-1A86789BA82E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3975" y="1143000"/>
            <a:ext cx="6965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C33BE-0ACB-CB4F-989D-FF921112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9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3711332"/>
            <a:ext cx="38404800" cy="7895108"/>
          </a:xfrm>
        </p:spPr>
        <p:txBody>
          <a:bodyPr anchor="b"/>
          <a:lstStyle>
            <a:lvl1pPr algn="ctr"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1910906"/>
            <a:ext cx="38404800" cy="5475130"/>
          </a:xfrm>
        </p:spPr>
        <p:txBody>
          <a:bodyPr/>
          <a:lstStyle>
            <a:lvl1pPr marL="0" indent="0" algn="ctr">
              <a:buNone/>
              <a:defRPr sz="7936"/>
            </a:lvl1pPr>
            <a:lvl2pPr marL="1511823" indent="0" algn="ctr">
              <a:buNone/>
              <a:defRPr sz="6613"/>
            </a:lvl2pPr>
            <a:lvl3pPr marL="3023646" indent="0" algn="ctr">
              <a:buNone/>
              <a:defRPr sz="5952"/>
            </a:lvl3pPr>
            <a:lvl4pPr marL="4535470" indent="0" algn="ctr">
              <a:buNone/>
              <a:defRPr sz="5291"/>
            </a:lvl4pPr>
            <a:lvl5pPr marL="6047293" indent="0" algn="ctr">
              <a:buNone/>
              <a:defRPr sz="5291"/>
            </a:lvl5pPr>
            <a:lvl6pPr marL="7559116" indent="0" algn="ctr">
              <a:buNone/>
              <a:defRPr sz="5291"/>
            </a:lvl6pPr>
            <a:lvl7pPr marL="9070939" indent="0" algn="ctr">
              <a:buNone/>
              <a:defRPr sz="5291"/>
            </a:lvl7pPr>
            <a:lvl8pPr marL="10582763" indent="0" algn="ctr">
              <a:buNone/>
              <a:defRPr sz="5291"/>
            </a:lvl8pPr>
            <a:lvl9pPr marL="12094586" indent="0" algn="ctr">
              <a:buNone/>
              <a:defRPr sz="529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9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207364"/>
            <a:ext cx="11041380" cy="192180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207364"/>
            <a:ext cx="32484060" cy="1921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5653614"/>
            <a:ext cx="44165520" cy="9433183"/>
          </a:xfrm>
        </p:spPr>
        <p:txBody>
          <a:bodyPr anchor="b"/>
          <a:lstStyle>
            <a:lvl1pPr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5176039"/>
            <a:ext cx="44165520" cy="4960688"/>
          </a:xfrm>
        </p:spPr>
        <p:txBody>
          <a:bodyPr/>
          <a:lstStyle>
            <a:lvl1pPr marL="0" indent="0">
              <a:buNone/>
              <a:defRPr sz="7936">
                <a:solidFill>
                  <a:schemeClr val="tx1">
                    <a:tint val="75000"/>
                  </a:schemeClr>
                </a:solidFill>
              </a:defRPr>
            </a:lvl1pPr>
            <a:lvl2pPr marL="1511823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2pPr>
            <a:lvl3pPr marL="3023646" indent="0">
              <a:buNone/>
              <a:defRPr sz="5952">
                <a:solidFill>
                  <a:schemeClr val="tx1">
                    <a:tint val="75000"/>
                  </a:schemeClr>
                </a:solidFill>
              </a:defRPr>
            </a:lvl3pPr>
            <a:lvl4pPr marL="453547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729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5911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093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276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458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207365"/>
            <a:ext cx="44165520" cy="4383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5559123"/>
            <a:ext cx="21662705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8283564"/>
            <a:ext cx="21662705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5559123"/>
            <a:ext cx="21769390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8283564"/>
            <a:ext cx="21769390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>
              <a:defRPr sz="10581"/>
            </a:lvl1pPr>
            <a:lvl2pPr>
              <a:defRPr sz="9259"/>
            </a:lvl2pPr>
            <a:lvl3pPr>
              <a:defRPr sz="7936"/>
            </a:lvl3pPr>
            <a:lvl4pPr>
              <a:defRPr sz="6613"/>
            </a:lvl4pPr>
            <a:lvl5pPr>
              <a:defRPr sz="6613"/>
            </a:lvl5pPr>
            <a:lvl6pPr>
              <a:defRPr sz="6613"/>
            </a:lvl6pPr>
            <a:lvl7pPr>
              <a:defRPr sz="6613"/>
            </a:lvl7pPr>
            <a:lvl8pPr>
              <a:defRPr sz="6613"/>
            </a:lvl8pPr>
            <a:lvl9pPr>
              <a:defRPr sz="6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 marL="0" indent="0">
              <a:buNone/>
              <a:defRPr sz="10581"/>
            </a:lvl1pPr>
            <a:lvl2pPr marL="1511823" indent="0">
              <a:buNone/>
              <a:defRPr sz="9259"/>
            </a:lvl2pPr>
            <a:lvl3pPr marL="3023646" indent="0">
              <a:buNone/>
              <a:defRPr sz="7936"/>
            </a:lvl3pPr>
            <a:lvl4pPr marL="4535470" indent="0">
              <a:buNone/>
              <a:defRPr sz="6613"/>
            </a:lvl4pPr>
            <a:lvl5pPr marL="6047293" indent="0">
              <a:buNone/>
              <a:defRPr sz="6613"/>
            </a:lvl5pPr>
            <a:lvl6pPr marL="7559116" indent="0">
              <a:buNone/>
              <a:defRPr sz="6613"/>
            </a:lvl6pPr>
            <a:lvl7pPr marL="9070939" indent="0">
              <a:buNone/>
              <a:defRPr sz="6613"/>
            </a:lvl7pPr>
            <a:lvl8pPr marL="10582763" indent="0">
              <a:buNone/>
              <a:defRPr sz="6613"/>
            </a:lvl8pPr>
            <a:lvl9pPr marL="12094586" indent="0">
              <a:buNone/>
              <a:defRPr sz="661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207365"/>
            <a:ext cx="44165520" cy="438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036818"/>
            <a:ext cx="44165520" cy="1438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1018627"/>
            <a:ext cx="1728216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7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3023646" rtl="0" eaLnBrk="1" latinLnBrk="0" hangingPunct="1">
        <a:lnSpc>
          <a:spcPct val="90000"/>
        </a:lnSpc>
        <a:spcBef>
          <a:spcPct val="0"/>
        </a:spcBef>
        <a:buNone/>
        <a:defRPr sz="14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5912" indent="-755912" algn="l" defTabSz="3023646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59" kern="1200">
          <a:solidFill>
            <a:schemeClr val="tx1"/>
          </a:solidFill>
          <a:latin typeface="+mn-lt"/>
          <a:ea typeface="+mn-ea"/>
          <a:cs typeface="+mn-cs"/>
        </a:defRPr>
      </a:lvl1pPr>
      <a:lvl2pPr marL="226773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7936" kern="1200">
          <a:solidFill>
            <a:schemeClr val="tx1"/>
          </a:solidFill>
          <a:latin typeface="+mn-lt"/>
          <a:ea typeface="+mn-ea"/>
          <a:cs typeface="+mn-cs"/>
        </a:defRPr>
      </a:lvl2pPr>
      <a:lvl3pPr marL="377955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6613" kern="1200">
          <a:solidFill>
            <a:schemeClr val="tx1"/>
          </a:solidFill>
          <a:latin typeface="+mn-lt"/>
          <a:ea typeface="+mn-ea"/>
          <a:cs typeface="+mn-cs"/>
        </a:defRPr>
      </a:lvl3pPr>
      <a:lvl4pPr marL="529138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80320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831502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82685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1338674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85049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1pPr>
      <a:lvl2pPr marL="151182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2pPr>
      <a:lvl3pPr marL="302364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3pPr>
      <a:lvl4pPr marL="453547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04729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755911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070939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058276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09458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343" y="17967004"/>
            <a:ext cx="5791318" cy="4710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190" y="14691735"/>
            <a:ext cx="12139210" cy="7699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1261" y="-46354"/>
            <a:ext cx="36118800" cy="2002464"/>
          </a:xfrm>
        </p:spPr>
        <p:txBody>
          <a:bodyPr>
            <a:normAutofit/>
          </a:bodyPr>
          <a:lstStyle/>
          <a:p>
            <a:r>
              <a:rPr lang="en-US" sz="12500" b="1" dirty="0"/>
              <a:t>MLB World Series Performance Model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38460621" y="18719612"/>
            <a:ext cx="4475519" cy="4035213"/>
          </a:xfrm>
          <a:prstGeom prst="rect">
            <a:avLst/>
          </a:prstGeom>
        </p:spPr>
        <p:txBody>
          <a:bodyPr/>
          <a:lstStyle>
            <a:lvl1pPr marL="755912" indent="-755912" algn="l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Char char="•"/>
              <a:defRPr sz="92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773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7955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138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0320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1502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2685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8674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5049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dirty="0"/>
              <a:t>Team Members: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Deepti Aggarwal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Matan Becker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Michael Costner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Rohan Singla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Mehdi Mahmoodi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259882" y="-62331"/>
            <a:ext cx="915" cy="22739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6440251" y="-62332"/>
            <a:ext cx="24622" cy="2273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8325670" y="16836"/>
            <a:ext cx="24622" cy="2273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158247" y="358117"/>
            <a:ext cx="8248692" cy="5716804"/>
            <a:chOff x="10969891" y="7706313"/>
            <a:chExt cx="12301240" cy="778607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9891" y="9831437"/>
              <a:ext cx="12301240" cy="566094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099487" y="7706313"/>
              <a:ext cx="6378442" cy="62930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13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?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061" y="39304"/>
            <a:ext cx="3283509" cy="32835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50646" y="326263"/>
            <a:ext cx="899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Determine which round each team will reach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9" y="19973110"/>
            <a:ext cx="2357720" cy="2418474"/>
          </a:xfrm>
          <a:prstGeom prst="rect">
            <a:avLst/>
          </a:prstGeom>
        </p:spPr>
      </p:pic>
      <p:sp>
        <p:nvSpPr>
          <p:cNvPr id="21" name="Content Placeholder 4"/>
          <p:cNvSpPr txBox="1">
            <a:spLocks/>
          </p:cNvSpPr>
          <p:nvPr/>
        </p:nvSpPr>
        <p:spPr>
          <a:xfrm>
            <a:off x="40657" y="15950756"/>
            <a:ext cx="12938609" cy="340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None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82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364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5470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729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5911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0939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276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458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Team statistics from 162 regular season games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Pitching and hitting statistics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Gathered from 1995 – 2016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60+ statistics gathered</a:t>
            </a:r>
          </a:p>
          <a:p>
            <a:pPr marL="685800" indent="-6858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3600" dirty="0">
                <a:sym typeface="Wingdings" panose="05000000000000000000" pitchFamily="2" charset="2"/>
              </a:rPr>
              <a:t>Batting average, homeruns, strikeouts, wins, hits, on base percentage, ERA…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923" y="85201"/>
            <a:ext cx="18053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Goal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7" y="14842760"/>
            <a:ext cx="18324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024034" y="2258047"/>
            <a:ext cx="60476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 Exploration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745489" y="2194058"/>
            <a:ext cx="40380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Algorithms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527498" y="16646801"/>
            <a:ext cx="628005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Feature Selection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8307" y="3342207"/>
            <a:ext cx="10679375" cy="12663205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16186"/>
              </p:ext>
            </p:extLst>
          </p:nvPr>
        </p:nvGraphicFramePr>
        <p:xfrm>
          <a:off x="26558995" y="3081735"/>
          <a:ext cx="11631723" cy="432591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95965">
                  <a:extLst>
                    <a:ext uri="{9D8B030D-6E8A-4147-A177-3AD203B41FA5}">
                      <a16:colId xmlns:a16="http://schemas.microsoft.com/office/drawing/2014/main" val="502261868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90483295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746825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1422223119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991310237"/>
                    </a:ext>
                  </a:extLst>
                </a:gridCol>
                <a:gridCol w="1828078">
                  <a:extLst>
                    <a:ext uri="{9D8B030D-6E8A-4147-A177-3AD203B41FA5}">
                      <a16:colId xmlns:a16="http://schemas.microsoft.com/office/drawing/2014/main" val="4293958881"/>
                    </a:ext>
                  </a:extLst>
                </a:gridCol>
              </a:tblGrid>
              <a:tr h="85119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7332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50.94 %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29.72%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 21.96%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24.79%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9642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16.87%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5307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024034" y="15663447"/>
            <a:ext cx="1064490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                Statistics improve as teams advance in playoffs</a:t>
            </a:r>
          </a:p>
          <a:p>
            <a:endParaRPr lang="en-US" sz="3600" dirty="0"/>
          </a:p>
        </p:txBody>
      </p:sp>
      <p:sp>
        <p:nvSpPr>
          <p:cNvPr id="31" name="Right Arrow 30"/>
          <p:cNvSpPr/>
          <p:nvPr/>
        </p:nvSpPr>
        <p:spPr>
          <a:xfrm>
            <a:off x="14386467" y="15663447"/>
            <a:ext cx="1291287" cy="646787"/>
          </a:xfrm>
          <a:prstGeom prst="rightArrow">
            <a:avLst/>
          </a:prstGeom>
          <a:solidFill>
            <a:srgbClr val="92BF8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657" y="19308309"/>
            <a:ext cx="681879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Tools &amp; References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025" y="20859937"/>
            <a:ext cx="1097751" cy="109775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1706" y="20247194"/>
            <a:ext cx="2254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Seaborn</a:t>
            </a:r>
            <a:endParaRPr lang="en-US" sz="2400" dirty="0"/>
          </a:p>
          <a:p>
            <a:r>
              <a:rPr lang="en-US" sz="2400" dirty="0" err="1"/>
              <a:t>Matplotlib</a:t>
            </a:r>
            <a:endParaRPr lang="en-US" sz="2400" dirty="0"/>
          </a:p>
          <a:p>
            <a:r>
              <a:rPr lang="en-US" sz="2400" dirty="0"/>
              <a:t>Py4j</a:t>
            </a:r>
          </a:p>
          <a:p>
            <a:r>
              <a:rPr lang="en-US" sz="2400" dirty="0" err="1"/>
              <a:t>Pyspark</a:t>
            </a:r>
            <a:endParaRPr lang="en-US" sz="2400" dirty="0"/>
          </a:p>
          <a:p>
            <a:r>
              <a:rPr lang="en-US" sz="2400" dirty="0" err="1"/>
              <a:t>Atexit</a:t>
            </a:r>
            <a:endParaRPr lang="en-US" sz="2400" dirty="0"/>
          </a:p>
          <a:p>
            <a:r>
              <a:rPr lang="en-US" sz="2400" dirty="0" err="1"/>
              <a:t>Train_test_split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823122" y="22092663"/>
            <a:ext cx="5572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www.baseball-reference.com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049498"/>
              </p:ext>
            </p:extLst>
          </p:nvPr>
        </p:nvGraphicFramePr>
        <p:xfrm>
          <a:off x="13602361" y="17474390"/>
          <a:ext cx="7829617" cy="507904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907322">
                  <a:extLst>
                    <a:ext uri="{9D8B030D-6E8A-4147-A177-3AD203B41FA5}">
                      <a16:colId xmlns:a16="http://schemas.microsoft.com/office/drawing/2014/main" val="1275063709"/>
                    </a:ext>
                  </a:extLst>
                </a:gridCol>
                <a:gridCol w="3922295">
                  <a:extLst>
                    <a:ext uri="{9D8B030D-6E8A-4147-A177-3AD203B41FA5}">
                      <a16:colId xmlns:a16="http://schemas.microsoft.com/office/drawing/2014/main" val="151919004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36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2526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3600" dirty="0"/>
                        <a:t>Recursive Feature Elimination (RFE)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30288"/>
                  </a:ext>
                </a:extLst>
              </a:tr>
              <a:tr h="1512883">
                <a:tc>
                  <a:txBody>
                    <a:bodyPr/>
                    <a:lstStyle/>
                    <a:p>
                      <a:r>
                        <a:rPr lang="en-US" sz="3600" dirty="0" err="1"/>
                        <a:t>ExtraTrees</a:t>
                      </a:r>
                      <a:r>
                        <a:rPr lang="en-US" sz="3600" dirty="0"/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Pitch_H,hit_BB,hit_HR,hit_H,hit_2B)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71245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Random Forest </a:t>
                      </a:r>
                      <a:r>
                        <a:rPr lang="en-US" sz="3600" baseline="0" dirty="0" err="1"/>
                        <a:t>Regressor</a:t>
                      </a:r>
                      <a:endParaRPr lang="en-US" sz="3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hit_BB,hit_2B,pitch_H,pitch_WP,pitch_SV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04988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38509415" y="150383"/>
            <a:ext cx="43348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Final Model</a:t>
            </a:r>
            <a:endParaRPr lang="en-US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6440251" y="12271491"/>
            <a:ext cx="17636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KNN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941" y="20563222"/>
            <a:ext cx="2643295" cy="1692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529871" y="13107327"/>
            <a:ext cx="4995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Graph shows that for k=10,</a:t>
            </a:r>
          </a:p>
          <a:p>
            <a:r>
              <a:rPr lang="en-US" sz="3600" dirty="0"/>
              <a:t>KNN will give highest accuracy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61092"/>
              </p:ext>
            </p:extLst>
          </p:nvPr>
        </p:nvGraphicFramePr>
        <p:xfrm>
          <a:off x="26647209" y="7407648"/>
          <a:ext cx="11601732" cy="492539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57858">
                  <a:extLst>
                    <a:ext uri="{9D8B030D-6E8A-4147-A177-3AD203B41FA5}">
                      <a16:colId xmlns:a16="http://schemas.microsoft.com/office/drawing/2014/main" val="502261868"/>
                    </a:ext>
                  </a:extLst>
                </a:gridCol>
                <a:gridCol w="2595656">
                  <a:extLst>
                    <a:ext uri="{9D8B030D-6E8A-4147-A177-3AD203B41FA5}">
                      <a16:colId xmlns:a16="http://schemas.microsoft.com/office/drawing/2014/main" val="1904832954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val="200746825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val="2339883813"/>
                    </a:ext>
                  </a:extLst>
                </a:gridCol>
              </a:tblGrid>
              <a:tr h="89910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84761"/>
                  </a:ext>
                </a:extLst>
              </a:tr>
              <a:tr h="1740296">
                <a:tc>
                  <a:txBody>
                    <a:bodyPr/>
                    <a:lstStyle/>
                    <a:p>
                      <a:r>
                        <a:rPr lang="en-US" sz="3600" dirty="0"/>
                        <a:t>KNN with k-cross</a:t>
                      </a:r>
                      <a:r>
                        <a:rPr lang="en-US" sz="3600" baseline="0" dirty="0"/>
                        <a:t> validation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51.03 %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15.26%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964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r>
                        <a:rPr lang="en-US" sz="3600" dirty="0"/>
                        <a:t>Logistic regression with k-cross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50.413%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12.603%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53072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63991" y="12285709"/>
            <a:ext cx="6432138" cy="3951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86386" y="17505165"/>
            <a:ext cx="3980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Correlation matrix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0061" y="17210934"/>
            <a:ext cx="2183269" cy="36112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8314968" y="1121156"/>
            <a:ext cx="114716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Earlier before applying any feature </a:t>
            </a:r>
          </a:p>
          <a:p>
            <a:r>
              <a:rPr lang="en-US" sz="4000" dirty="0"/>
              <a:t>Selection algorithm the accuracy for</a:t>
            </a:r>
          </a:p>
          <a:p>
            <a:r>
              <a:rPr lang="en-US" sz="4000" dirty="0"/>
              <a:t>All the features via KNN was </a:t>
            </a:r>
            <a:r>
              <a:rPr lang="en-US" sz="4000" b="1" dirty="0"/>
              <a:t>43</a:t>
            </a:r>
            <a:r>
              <a:rPr lang="en-US" sz="4000" dirty="0"/>
              <a:t>% and for</a:t>
            </a:r>
          </a:p>
          <a:p>
            <a:r>
              <a:rPr lang="en-US" sz="4000" dirty="0"/>
              <a:t>Logistic Regression it was </a:t>
            </a:r>
            <a:r>
              <a:rPr lang="en-US" sz="4000" b="1" dirty="0"/>
              <a:t>47</a:t>
            </a:r>
            <a:r>
              <a:rPr lang="en-US" sz="4000" dirty="0"/>
              <a:t>%.After Applying Feature</a:t>
            </a:r>
          </a:p>
          <a:p>
            <a:r>
              <a:rPr lang="en-US" sz="4000" dirty="0"/>
              <a:t>Selection Algorithm it as improved till </a:t>
            </a:r>
            <a:r>
              <a:rPr lang="en-US" sz="4000" b="1" dirty="0"/>
              <a:t>51</a:t>
            </a:r>
            <a:r>
              <a:rPr lang="en-US" sz="4000" dirty="0"/>
              <a:t>%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371132" y="15247546"/>
            <a:ext cx="25458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Linear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503034" y="16156697"/>
            <a:ext cx="7891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accuracy was only 10%</a:t>
            </a:r>
          </a:p>
          <a:p>
            <a:r>
              <a:rPr lang="en-US" sz="4000" dirty="0"/>
              <a:t>Precision – 22%</a:t>
            </a:r>
          </a:p>
          <a:p>
            <a:r>
              <a:rPr lang="en-US" sz="4000" dirty="0"/>
              <a:t>Therefore we ignored this model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45489" y="18298366"/>
            <a:ext cx="11604803" cy="391354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4821" y="7329461"/>
            <a:ext cx="9195915" cy="682766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7750178" y="7666685"/>
            <a:ext cx="30869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Top -3 Teams-</a:t>
            </a:r>
          </a:p>
          <a:p>
            <a:r>
              <a:rPr lang="en-US" sz="3600" b="1" dirty="0"/>
              <a:t>(</a:t>
            </a:r>
            <a:r>
              <a:rPr lang="en-US" sz="3600" b="1" i="1" dirty="0"/>
              <a:t>Over 20 years</a:t>
            </a:r>
            <a:r>
              <a:rPr lang="en-US" sz="3600" b="1" dirty="0"/>
              <a:t>)</a:t>
            </a:r>
          </a:p>
          <a:p>
            <a:r>
              <a:rPr lang="en-US" sz="3600" dirty="0"/>
              <a:t>NY Yankees</a:t>
            </a:r>
          </a:p>
          <a:p>
            <a:r>
              <a:rPr lang="en-US" sz="3600" dirty="0"/>
              <a:t>ATL Braves</a:t>
            </a:r>
          </a:p>
          <a:p>
            <a:r>
              <a:rPr lang="en-US" sz="3600" dirty="0"/>
              <a:t>STL Cardinals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267" y="6693231"/>
            <a:ext cx="13006099" cy="80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</TotalTime>
  <Words>327</Words>
  <Application>Microsoft Office PowerPoint</Application>
  <PresentationFormat>Custom</PresentationFormat>
  <Paragraphs>85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MLB World Series Performance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Molnar</dc:creator>
  <cp:lastModifiedBy>deepti aggarwal</cp:lastModifiedBy>
  <cp:revision>89</cp:revision>
  <dcterms:created xsi:type="dcterms:W3CDTF">2016-04-21T21:55:58Z</dcterms:created>
  <dcterms:modified xsi:type="dcterms:W3CDTF">2016-12-01T21:42:04Z</dcterms:modified>
</cp:coreProperties>
</file>